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72" r:id="rId3"/>
    <p:sldId id="281" r:id="rId4"/>
    <p:sldId id="282" r:id="rId5"/>
    <p:sldId id="283" r:id="rId6"/>
    <p:sldId id="284" r:id="rId7"/>
    <p:sldId id="285" r:id="rId8"/>
    <p:sldId id="286" r:id="rId9"/>
    <p:sldId id="28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  <a:srgbClr val="FF0066"/>
    <a:srgbClr val="A50021"/>
    <a:srgbClr val="800000"/>
    <a:srgbClr val="0DE145"/>
    <a:srgbClr val="087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D2ACF-B5EB-4842-8F90-1813C6C96137}" type="datetimeFigureOut">
              <a:rPr lang="ar-IQ" smtClean="0"/>
              <a:t>13/11/1442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79E4F-3001-4DFA-9EDF-170A7ECF4E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53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13/11/1442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34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IQ" sz="4800" dirty="0" smtClean="0">
                <a:solidFill>
                  <a:srgbClr val="FFFF00"/>
                </a:solidFill>
              </a:rPr>
              <a:t/>
            </a:r>
            <a:br>
              <a:rPr lang="ar-IQ" sz="4800" dirty="0" smtClean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 smtClean="0">
                <a:solidFill>
                  <a:srgbClr val="FFFF00"/>
                </a:solidFill>
              </a:rPr>
              <a:t/>
            </a:r>
            <a:br>
              <a:rPr lang="ar-IQ" sz="4800" dirty="0" smtClean="0">
                <a:solidFill>
                  <a:srgbClr val="FFFF00"/>
                </a:solidFill>
              </a:rPr>
            </a:br>
            <a:r>
              <a:rPr lang="ar-IQ" sz="4800" dirty="0" smtClean="0">
                <a:solidFill>
                  <a:srgbClr val="FFFF00"/>
                </a:solidFill>
              </a:rPr>
              <a:t>جامعة البصرة </a:t>
            </a: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002060"/>
                </a:solidFill>
              </a:rPr>
              <a:t>كلية التربية / القرنة</a:t>
            </a: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endParaRPr lang="ar-IQ" sz="4800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 </a:t>
            </a:r>
            <a:endParaRPr lang="ar-IQ" dirty="0" smtClean="0">
              <a:solidFill>
                <a:srgbClr val="FF0000"/>
              </a:solidFill>
            </a:endParaRPr>
          </a:p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قسم اللغة العربية</a:t>
            </a:r>
            <a:endParaRPr lang="ar-IQ" sz="4000" dirty="0">
              <a:solidFill>
                <a:srgbClr val="FF0000"/>
              </a:solidFill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5" y="0"/>
            <a:ext cx="1584176" cy="112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نتيجة بحث الصور عن الشعار الرسمي لجامعة البصر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210" y="0"/>
            <a:ext cx="1407790" cy="119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7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95ADB72-5413-4E14-8DA0-2BBB38C6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305800" cy="1872208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ar-IQ" sz="9600" dirty="0" smtClean="0">
                <a:solidFill>
                  <a:schemeClr val="bg1"/>
                </a:solidFill>
              </a:rPr>
              <a:t>المرحلة الأولى</a:t>
            </a:r>
            <a:endParaRPr lang="ar-IQ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أُسس التربية</a:t>
            </a:r>
            <a:endParaRPr lang="ar-IQ" sz="80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0243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6000" dirty="0" smtClean="0"/>
              <a:t>مدرِّسة المادة:</a:t>
            </a:r>
          </a:p>
          <a:p>
            <a:pPr algn="ctr"/>
            <a:r>
              <a:rPr lang="ar-IQ" sz="6000" dirty="0" smtClean="0"/>
              <a:t>م.م. رؤى عبد الامير رحمة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3449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305800" cy="1728192"/>
          </a:xfrm>
          <a:solidFill>
            <a:srgbClr val="800000"/>
          </a:solidFill>
        </p:spPr>
        <p:txBody>
          <a:bodyPr>
            <a:noAutofit/>
          </a:bodyPr>
          <a:lstStyle/>
          <a:p>
            <a:pPr algn="ctr"/>
            <a:r>
              <a:rPr lang="ar-IQ" sz="9600" dirty="0" smtClean="0">
                <a:solidFill>
                  <a:srgbClr val="FFFF00"/>
                </a:solidFill>
              </a:rPr>
              <a:t>الأخلاق الإسلامية</a:t>
            </a:r>
            <a:endParaRPr lang="ar-IQ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11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  <a:solidFill>
            <a:srgbClr val="0DE145"/>
          </a:solidFill>
        </p:spPr>
        <p:txBody>
          <a:bodyPr>
            <a:noAutofit/>
          </a:bodyPr>
          <a:lstStyle/>
          <a:p>
            <a:pPr algn="ctr"/>
            <a:r>
              <a:rPr lang="ar-IQ" sz="6000" dirty="0">
                <a:solidFill>
                  <a:schemeClr val="tx1"/>
                </a:solidFill>
              </a:rPr>
              <a:t>أهمية الأخلاق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ar-IQ" sz="4800" dirty="0">
                <a:solidFill>
                  <a:schemeClr val="bg2"/>
                </a:solidFill>
              </a:rPr>
              <a:t>علم الأخلاق </a:t>
            </a:r>
            <a:r>
              <a:rPr lang="ar-IQ" sz="4800" dirty="0" err="1">
                <a:solidFill>
                  <a:schemeClr val="bg2"/>
                </a:solidFill>
              </a:rPr>
              <a:t>یعد</a:t>
            </a:r>
            <a:r>
              <a:rPr lang="ar-IQ" sz="4800" dirty="0">
                <a:solidFill>
                  <a:schemeClr val="bg2"/>
                </a:solidFill>
              </a:rPr>
              <a:t> ّ من </a:t>
            </a:r>
            <a:r>
              <a:rPr lang="ar-IQ" sz="4800" dirty="0" err="1">
                <a:solidFill>
                  <a:schemeClr val="bg2"/>
                </a:solidFill>
              </a:rPr>
              <a:t>أمھات</a:t>
            </a:r>
            <a:r>
              <a:rPr lang="ar-IQ" sz="4800" dirty="0">
                <a:solidFill>
                  <a:schemeClr val="bg2"/>
                </a:solidFill>
              </a:rPr>
              <a:t> المسائل </a:t>
            </a:r>
            <a:r>
              <a:rPr lang="ar-IQ" sz="4800" dirty="0" err="1">
                <a:solidFill>
                  <a:schemeClr val="bg2"/>
                </a:solidFill>
              </a:rPr>
              <a:t>الاجتماعیة</a:t>
            </a:r>
            <a:r>
              <a:rPr lang="ar-IQ" sz="4800" dirty="0">
                <a:solidFill>
                  <a:schemeClr val="bg2"/>
                </a:solidFill>
              </a:rPr>
              <a:t> بل الأخلاق أساس </a:t>
            </a:r>
            <a:r>
              <a:rPr lang="ar-IQ" sz="4800" dirty="0" smtClean="0">
                <a:solidFill>
                  <a:schemeClr val="bg2"/>
                </a:solidFill>
              </a:rPr>
              <a:t>المجتمع، </a:t>
            </a:r>
            <a:r>
              <a:rPr lang="ar-IQ" sz="4800" dirty="0">
                <a:solidFill>
                  <a:schemeClr val="bg2"/>
                </a:solidFill>
              </a:rPr>
              <a:t>لان المجتمعات والشعوب </a:t>
            </a:r>
            <a:r>
              <a:rPr lang="ar-IQ" sz="4800" dirty="0" err="1">
                <a:solidFill>
                  <a:schemeClr val="bg2"/>
                </a:solidFill>
              </a:rPr>
              <a:t>باختلافھا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err="1">
                <a:solidFill>
                  <a:schemeClr val="bg2"/>
                </a:solidFill>
              </a:rPr>
              <a:t>وقیمھا</a:t>
            </a:r>
            <a:r>
              <a:rPr lang="ar-IQ" sz="4800" dirty="0">
                <a:solidFill>
                  <a:schemeClr val="bg2"/>
                </a:solidFill>
              </a:rPr>
              <a:t> لا </a:t>
            </a:r>
            <a:r>
              <a:rPr lang="ar-IQ" sz="4800" dirty="0" err="1">
                <a:solidFill>
                  <a:schemeClr val="bg2"/>
                </a:solidFill>
              </a:rPr>
              <a:t>بحضارتھا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err="1" smtClean="0">
                <a:solidFill>
                  <a:schemeClr val="bg2"/>
                </a:solidFill>
              </a:rPr>
              <a:t>وقدمھا</a:t>
            </a:r>
            <a:r>
              <a:rPr lang="ar-IQ" sz="4800" dirty="0" smtClean="0">
                <a:solidFill>
                  <a:schemeClr val="bg2"/>
                </a:solidFill>
              </a:rPr>
              <a:t>، </a:t>
            </a:r>
            <a:r>
              <a:rPr lang="ar-IQ" sz="4800" dirty="0" err="1">
                <a:solidFill>
                  <a:schemeClr val="bg2"/>
                </a:solidFill>
              </a:rPr>
              <a:t>ولولاھا</a:t>
            </a:r>
            <a:r>
              <a:rPr lang="ar-IQ" sz="4800" dirty="0">
                <a:solidFill>
                  <a:schemeClr val="bg2"/>
                </a:solidFill>
              </a:rPr>
              <a:t> انعدمت </a:t>
            </a:r>
            <a:r>
              <a:rPr lang="ar-IQ" sz="4800" dirty="0" err="1">
                <a:solidFill>
                  <a:schemeClr val="bg2"/>
                </a:solidFill>
              </a:rPr>
              <a:t>الحیاة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err="1">
                <a:solidFill>
                  <a:schemeClr val="bg2"/>
                </a:solidFill>
              </a:rPr>
              <a:t>المدنیة</a:t>
            </a:r>
            <a:r>
              <a:rPr lang="ar-IQ" sz="4800" dirty="0">
                <a:solidFill>
                  <a:schemeClr val="bg2"/>
                </a:solidFill>
              </a:rPr>
              <a:t> وأصبحت غابة </a:t>
            </a:r>
            <a:r>
              <a:rPr lang="ar-IQ" sz="4800" dirty="0" err="1">
                <a:solidFill>
                  <a:schemeClr val="bg2"/>
                </a:solidFill>
              </a:rPr>
              <a:t>یسودھا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smtClean="0">
                <a:solidFill>
                  <a:schemeClr val="bg2"/>
                </a:solidFill>
              </a:rPr>
              <a:t>القوي، </a:t>
            </a:r>
            <a:r>
              <a:rPr lang="ar-IQ" sz="4800" dirty="0" err="1">
                <a:solidFill>
                  <a:schemeClr val="bg2"/>
                </a:solidFill>
              </a:rPr>
              <a:t>والضعیف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err="1">
                <a:solidFill>
                  <a:schemeClr val="bg2"/>
                </a:solidFill>
              </a:rPr>
              <a:t>فیھا</a:t>
            </a:r>
            <a:r>
              <a:rPr lang="ar-IQ" sz="4800" dirty="0">
                <a:solidFill>
                  <a:schemeClr val="bg2"/>
                </a:solidFill>
              </a:rPr>
              <a:t> </a:t>
            </a:r>
            <a:r>
              <a:rPr lang="ar-IQ" sz="4800" dirty="0" smtClean="0">
                <a:solidFill>
                  <a:schemeClr val="bg2"/>
                </a:solidFill>
              </a:rPr>
              <a:t>منسحق. </a:t>
            </a:r>
            <a:endParaRPr lang="ar-IQ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46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sz="6000" dirty="0">
                <a:solidFill>
                  <a:schemeClr val="tx1"/>
                </a:solidFill>
              </a:rPr>
              <a:t>الأخلاق في فلسفة التربية الإسلامية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ar-IQ" sz="3200" dirty="0" smtClean="0">
                <a:solidFill>
                  <a:schemeClr val="bg1"/>
                </a:solidFill>
              </a:rPr>
              <a:t>لقد جسد </a:t>
            </a:r>
            <a:r>
              <a:rPr lang="ar-IQ" sz="3200" dirty="0" err="1" smtClean="0">
                <a:solidFill>
                  <a:schemeClr val="bg1"/>
                </a:solidFill>
              </a:rPr>
              <a:t>الدین</a:t>
            </a:r>
            <a:r>
              <a:rPr lang="ar-IQ" sz="3200" dirty="0" smtClean="0">
                <a:solidFill>
                  <a:schemeClr val="bg1"/>
                </a:solidFill>
              </a:rPr>
              <a:t> الإسلامي </a:t>
            </a:r>
            <a:r>
              <a:rPr lang="ar-IQ" sz="3200" dirty="0" err="1" smtClean="0">
                <a:solidFill>
                  <a:schemeClr val="bg1"/>
                </a:solidFill>
              </a:rPr>
              <a:t>الحنیف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القیم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الروحیة</a:t>
            </a:r>
            <a:r>
              <a:rPr lang="ar-IQ" sz="3200" dirty="0" smtClean="0">
                <a:solidFill>
                  <a:schemeClr val="bg1"/>
                </a:solidFill>
              </a:rPr>
              <a:t> في </a:t>
            </a:r>
            <a:r>
              <a:rPr lang="ar-IQ" sz="3200" dirty="0" err="1" smtClean="0">
                <a:solidFill>
                  <a:schemeClr val="bg1"/>
                </a:solidFill>
              </a:rPr>
              <a:t>توجیه</a:t>
            </a:r>
            <a:r>
              <a:rPr lang="ar-IQ" sz="3200" dirty="0" smtClean="0">
                <a:solidFill>
                  <a:schemeClr val="bg1"/>
                </a:solidFill>
              </a:rPr>
              <a:t> المؤمن من </a:t>
            </a:r>
            <a:r>
              <a:rPr lang="ar-IQ" sz="3200" dirty="0" err="1" smtClean="0">
                <a:solidFill>
                  <a:schemeClr val="bg1"/>
                </a:solidFill>
              </a:rPr>
              <a:t>الفردیة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والأنانیة</a:t>
            </a:r>
            <a:r>
              <a:rPr lang="ar-IQ" sz="3200" dirty="0" smtClean="0">
                <a:solidFill>
                  <a:schemeClr val="bg1"/>
                </a:solidFill>
              </a:rPr>
              <a:t> إلى </a:t>
            </a:r>
            <a:r>
              <a:rPr lang="ar-IQ" sz="3200" dirty="0" err="1" smtClean="0">
                <a:solidFill>
                  <a:schemeClr val="bg1"/>
                </a:solidFill>
              </a:rPr>
              <a:t>الجماعیة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والغیریة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والأخلاقیة</a:t>
            </a:r>
            <a:r>
              <a:rPr lang="ar-IQ" sz="3200" dirty="0" smtClean="0">
                <a:solidFill>
                  <a:schemeClr val="bg1"/>
                </a:solidFill>
              </a:rPr>
              <a:t> ، وحدد أبعاد </a:t>
            </a:r>
            <a:r>
              <a:rPr lang="ar-IQ" sz="3200" dirty="0" err="1" smtClean="0">
                <a:solidFill>
                  <a:schemeClr val="bg1"/>
                </a:solidFill>
              </a:rPr>
              <a:t>القیم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الروحیة</a:t>
            </a:r>
            <a:r>
              <a:rPr lang="ar-IQ" sz="3200" dirty="0" smtClean="0">
                <a:solidFill>
                  <a:schemeClr val="bg1"/>
                </a:solidFill>
              </a:rPr>
              <a:t> من المعاني والمثل </a:t>
            </a:r>
            <a:r>
              <a:rPr lang="ar-IQ" sz="3200" dirty="0" err="1" smtClean="0">
                <a:solidFill>
                  <a:schemeClr val="bg1"/>
                </a:solidFill>
              </a:rPr>
              <a:t>الإنسانیة</a:t>
            </a:r>
            <a:r>
              <a:rPr lang="ar-IQ" sz="3200" dirty="0" smtClean="0">
                <a:solidFill>
                  <a:schemeClr val="bg1"/>
                </a:solidFill>
              </a:rPr>
              <a:t> من </a:t>
            </a:r>
            <a:r>
              <a:rPr lang="ar-IQ" sz="3200" dirty="0" err="1" smtClean="0">
                <a:solidFill>
                  <a:schemeClr val="bg1"/>
                </a:solidFill>
              </a:rPr>
              <a:t>تقدیس</a:t>
            </a:r>
            <a:r>
              <a:rPr lang="ar-IQ" sz="3200" dirty="0" smtClean="0">
                <a:solidFill>
                  <a:schemeClr val="bg1"/>
                </a:solidFill>
              </a:rPr>
              <a:t> حق </a:t>
            </a:r>
            <a:r>
              <a:rPr lang="ar-IQ" sz="3200" dirty="0" err="1" smtClean="0">
                <a:solidFill>
                  <a:schemeClr val="bg1"/>
                </a:solidFill>
              </a:rPr>
              <a:t>الحیاة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الإنسانیة</a:t>
            </a:r>
            <a:r>
              <a:rPr lang="ar-IQ" sz="3200" dirty="0" smtClean="0">
                <a:solidFill>
                  <a:schemeClr val="bg1"/>
                </a:solidFill>
              </a:rPr>
              <a:t> والعدالة </a:t>
            </a:r>
            <a:r>
              <a:rPr lang="ar-IQ" sz="3200" dirty="0" err="1" smtClean="0">
                <a:solidFill>
                  <a:schemeClr val="bg1"/>
                </a:solidFill>
              </a:rPr>
              <a:t>الاجتماعیة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وحریة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الملكیة</a:t>
            </a:r>
            <a:r>
              <a:rPr lang="ar-IQ" sz="3200" dirty="0" smtClean="0">
                <a:solidFill>
                  <a:schemeClr val="bg1"/>
                </a:solidFill>
              </a:rPr>
              <a:t> التي تؤدي </a:t>
            </a:r>
            <a:r>
              <a:rPr lang="ar-IQ" sz="3200" dirty="0" err="1" smtClean="0">
                <a:solidFill>
                  <a:schemeClr val="bg1"/>
                </a:solidFill>
              </a:rPr>
              <a:t>وظیفتھا</a:t>
            </a:r>
            <a:r>
              <a:rPr lang="ar-IQ" sz="3200" dirty="0" smtClean="0">
                <a:solidFill>
                  <a:schemeClr val="bg1"/>
                </a:solidFill>
              </a:rPr>
              <a:t> في </a:t>
            </a:r>
            <a:r>
              <a:rPr lang="ar-IQ" sz="3200" dirty="0" err="1" smtClean="0">
                <a:solidFill>
                  <a:schemeClr val="bg1"/>
                </a:solidFill>
              </a:rPr>
              <a:t>غیر</a:t>
            </a:r>
            <a:r>
              <a:rPr lang="ar-IQ" sz="3200" dirty="0" smtClean="0">
                <a:solidFill>
                  <a:schemeClr val="bg1"/>
                </a:solidFill>
              </a:rPr>
              <a:t> تحكم واحتكار او إثراء على حساب </a:t>
            </a:r>
            <a:r>
              <a:rPr lang="ar-IQ" sz="3200" dirty="0" err="1" smtClean="0">
                <a:solidFill>
                  <a:schemeClr val="bg1"/>
                </a:solidFill>
              </a:rPr>
              <a:t>الغیر</a:t>
            </a:r>
            <a:r>
              <a:rPr lang="ar-IQ" sz="3200" dirty="0" smtClean="0">
                <a:solidFill>
                  <a:schemeClr val="bg1"/>
                </a:solidFill>
              </a:rPr>
              <a:t> ، والإحسان الذي </a:t>
            </a:r>
            <a:r>
              <a:rPr lang="ar-IQ" sz="3200" dirty="0" err="1" smtClean="0">
                <a:solidFill>
                  <a:schemeClr val="bg1"/>
                </a:solidFill>
              </a:rPr>
              <a:t>یؤدي</a:t>
            </a:r>
            <a:r>
              <a:rPr lang="ar-IQ" sz="3200" dirty="0" smtClean="0">
                <a:solidFill>
                  <a:schemeClr val="bg1"/>
                </a:solidFill>
              </a:rPr>
              <a:t> الى التكامل الاجتماعي والتقارب الطبقي، و </a:t>
            </a:r>
            <a:r>
              <a:rPr lang="ar-IQ" sz="3200" dirty="0" err="1" smtClean="0">
                <a:solidFill>
                  <a:schemeClr val="bg1"/>
                </a:solidFill>
              </a:rPr>
              <a:t>الإیثار</a:t>
            </a:r>
            <a:r>
              <a:rPr lang="ar-IQ" sz="3200" dirty="0" smtClean="0">
                <a:solidFill>
                  <a:schemeClr val="bg1"/>
                </a:solidFill>
              </a:rPr>
              <a:t> والبذل </a:t>
            </a:r>
            <a:r>
              <a:rPr lang="ar-IQ" sz="3200" dirty="0" err="1" smtClean="0">
                <a:solidFill>
                  <a:schemeClr val="bg1"/>
                </a:solidFill>
              </a:rPr>
              <a:t>والتضحیة</a:t>
            </a:r>
            <a:r>
              <a:rPr lang="ar-IQ" sz="3200" dirty="0" smtClean="0">
                <a:solidFill>
                  <a:schemeClr val="bg1"/>
                </a:solidFill>
              </a:rPr>
              <a:t> في </a:t>
            </a:r>
            <a:r>
              <a:rPr lang="ar-IQ" sz="3200" dirty="0" err="1" smtClean="0">
                <a:solidFill>
                  <a:schemeClr val="bg1"/>
                </a:solidFill>
              </a:rPr>
              <a:t>سبیل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القضایا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الوطنیة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والإنسانیة</a:t>
            </a:r>
            <a:r>
              <a:rPr lang="ar-IQ" sz="3200" dirty="0" smtClean="0">
                <a:solidFill>
                  <a:schemeClr val="bg1"/>
                </a:solidFill>
              </a:rPr>
              <a:t> ودفاعا ً عن </a:t>
            </a:r>
            <a:r>
              <a:rPr lang="ar-IQ" sz="3200" dirty="0" err="1" smtClean="0">
                <a:solidFill>
                  <a:schemeClr val="bg1"/>
                </a:solidFill>
              </a:rPr>
              <a:t>الفضیلة</a:t>
            </a:r>
            <a:r>
              <a:rPr lang="ar-IQ" sz="3200" dirty="0" smtClean="0">
                <a:solidFill>
                  <a:schemeClr val="bg1"/>
                </a:solidFill>
              </a:rPr>
              <a:t>.</a:t>
            </a:r>
            <a:endParaRPr lang="ar-IQ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141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التربية الأسرية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  <a:solidFill>
            <a:srgbClr val="A50021"/>
          </a:solidFill>
        </p:spPr>
        <p:txBody>
          <a:bodyPr>
            <a:noAutofit/>
          </a:bodyPr>
          <a:lstStyle/>
          <a:p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الأسرة ووظائفها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:إنَّ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الأسرة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ھي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الوحدة الأولى في المجتمع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وھي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منشأ المجتمع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وأساسه،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وتؤدي الأسرة للمجتمع خدمات </a:t>
            </a:r>
            <a:r>
              <a:rPr lang="ar-IQ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جلیلة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إلا أنَّ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ھذه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الخدمات تختلف في العصر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الحدیث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عما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ھي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علیه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في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العصور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السابقة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 فالعائلة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قدیما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تقول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انَّ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الأسرة تقوم بوظائف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عدیدة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زراعیة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وصناعیة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وحربیة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وسیاسیة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ودینیة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وتربویة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. إلا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أنھا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الیوم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لا تقوم ولا تتحمل كل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ھذه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المسؤولیات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.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إنَّ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في المجتمع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الحدیث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ھیئات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ومؤسسات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تحملت عن الأسرة قسما ً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كبیرا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من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أعبائھا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. فالمصانع تخفف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من الإعمال التي تتعلق بالطعام واللباس والمأوى والإنارة والتدفئة وما إلى ذلك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ar-IQ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والمستشفیات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تخفف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كثیراً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من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أعمال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التمریض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والمعالجة . والقوات المسلحة تخفف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من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أعمال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المحافظة على الأمن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وحمایة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الممتلكات والأرواح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والمدارس 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والمؤسسات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الدینیة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تخفف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من </a:t>
            </a:r>
            <a:r>
              <a:rPr lang="ar-IQ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أعمال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التعلیم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والتھذیب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الروحي والخلقي .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والأندیة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، على اختلاف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أنواعھا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، تخفف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كثیرا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ً من أعمال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التسلیة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والترویح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عن النفس في أوقات الفراغ .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وھنا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یحق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لنا إن نتساءل : وما الوظائف التي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بقیت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للأسرة بعد إن زالت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عنھا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جمیع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ھذه</a:t>
            </a:r>
            <a:r>
              <a:rPr lang="ar-IQ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الأعباء ؟ </a:t>
            </a:r>
          </a:p>
        </p:txBody>
      </p:sp>
    </p:spTree>
    <p:extLst>
      <p:ext uri="{BB962C8B-B14F-4D97-AF65-F5344CB8AC3E}">
        <p14:creationId xmlns:p14="http://schemas.microsoft.com/office/powerpoint/2010/main" val="21126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وظيفتا الأسرة الرئيستان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بقي للأسرة وظيفتان رئيستان هما:</a:t>
            </a:r>
          </a:p>
          <a:p>
            <a:r>
              <a:rPr lang="ar-IQ" sz="3600" dirty="0" err="1" smtClean="0"/>
              <a:t>الوظیفة</a:t>
            </a:r>
            <a:r>
              <a:rPr lang="ar-IQ" sz="3600" dirty="0" smtClean="0"/>
              <a:t> </a:t>
            </a:r>
            <a:r>
              <a:rPr lang="ar-IQ" sz="3600" dirty="0"/>
              <a:t>الأولى </a:t>
            </a:r>
            <a:r>
              <a:rPr lang="ar-IQ" sz="3600" dirty="0" err="1"/>
              <a:t>بیولوجیة</a:t>
            </a:r>
            <a:r>
              <a:rPr lang="ar-IQ" sz="3600" dirty="0" smtClean="0"/>
              <a:t>: </a:t>
            </a:r>
            <a:r>
              <a:rPr lang="ar-IQ" sz="3600" dirty="0" err="1" smtClean="0"/>
              <a:t>وھي</a:t>
            </a:r>
            <a:r>
              <a:rPr lang="ar-IQ" sz="3600" dirty="0" smtClean="0"/>
              <a:t> </a:t>
            </a:r>
            <a:r>
              <a:rPr lang="ar-IQ" sz="3600" dirty="0"/>
              <a:t>التكفل بحفظ النسل واستمرار النوع </a:t>
            </a:r>
            <a:r>
              <a:rPr lang="ar-IQ" sz="3600" dirty="0" smtClean="0"/>
              <a:t>البشري. </a:t>
            </a:r>
            <a:endParaRPr lang="ar-IQ" sz="3600" dirty="0"/>
          </a:p>
          <a:p>
            <a:r>
              <a:rPr lang="ar-IQ" sz="3600" dirty="0" err="1" smtClean="0"/>
              <a:t>والوظیفة</a:t>
            </a:r>
            <a:r>
              <a:rPr lang="ar-IQ" sz="3600" dirty="0" smtClean="0"/>
              <a:t> </a:t>
            </a:r>
            <a:r>
              <a:rPr lang="ar-IQ" sz="3600" dirty="0" err="1"/>
              <a:t>الثانیة</a:t>
            </a:r>
            <a:r>
              <a:rPr lang="ar-IQ" sz="3600" dirty="0"/>
              <a:t> </a:t>
            </a:r>
            <a:r>
              <a:rPr lang="ar-IQ" sz="3600" dirty="0" err="1"/>
              <a:t>تربویة</a:t>
            </a:r>
            <a:r>
              <a:rPr lang="ar-IQ" sz="3600" dirty="0"/>
              <a:t> </a:t>
            </a:r>
            <a:r>
              <a:rPr lang="ar-IQ" sz="3600" dirty="0" smtClean="0"/>
              <a:t>: </a:t>
            </a:r>
            <a:r>
              <a:rPr lang="ar-IQ" sz="3600" dirty="0" err="1" smtClean="0"/>
              <a:t>وھي</a:t>
            </a:r>
            <a:r>
              <a:rPr lang="ar-IQ" sz="3600" dirty="0" smtClean="0"/>
              <a:t> </a:t>
            </a:r>
            <a:r>
              <a:rPr lang="ar-IQ" sz="3600" dirty="0" err="1"/>
              <a:t>التعھد</a:t>
            </a:r>
            <a:r>
              <a:rPr lang="ar-IQ" sz="3600" dirty="0"/>
              <a:t> </a:t>
            </a:r>
            <a:r>
              <a:rPr lang="ar-IQ" sz="3600" dirty="0" err="1"/>
              <a:t>برعایة</a:t>
            </a:r>
            <a:r>
              <a:rPr lang="ar-IQ" sz="3600" dirty="0"/>
              <a:t> الأولاد </a:t>
            </a:r>
            <a:r>
              <a:rPr lang="ar-IQ" sz="3600" dirty="0" err="1"/>
              <a:t>وتربیتھم</a:t>
            </a:r>
            <a:r>
              <a:rPr lang="ar-IQ" sz="3600" dirty="0"/>
              <a:t> ، وخصوصا ً في المرحلة الأولى من </a:t>
            </a:r>
            <a:r>
              <a:rPr lang="ar-IQ" sz="3600" dirty="0" err="1"/>
              <a:t>حیاتھم</a:t>
            </a:r>
            <a:r>
              <a:rPr lang="ar-IQ" sz="3600" dirty="0"/>
              <a:t> </a:t>
            </a:r>
            <a:r>
              <a:rPr lang="ar-IQ" sz="3600" dirty="0" smtClean="0"/>
              <a:t>، وتعد </a:t>
            </a:r>
            <a:r>
              <a:rPr lang="ar-IQ" sz="3600" dirty="0" err="1"/>
              <a:t>ھذه</a:t>
            </a:r>
            <a:r>
              <a:rPr lang="ar-IQ" sz="3600" dirty="0"/>
              <a:t> المرحلة التي </a:t>
            </a:r>
            <a:r>
              <a:rPr lang="ar-IQ" sz="3600" dirty="0" err="1"/>
              <a:t>یعتبرھا</a:t>
            </a:r>
            <a:r>
              <a:rPr lang="ar-IQ" sz="3600" dirty="0"/>
              <a:t> </a:t>
            </a:r>
            <a:r>
              <a:rPr lang="ar-IQ" sz="3600" dirty="0" err="1"/>
              <a:t>كثیرون</a:t>
            </a:r>
            <a:r>
              <a:rPr lang="ar-IQ" sz="3600" dirty="0"/>
              <a:t> </a:t>
            </a:r>
            <a:r>
              <a:rPr lang="ar-IQ" sz="3600" dirty="0" err="1"/>
              <a:t>أھم</a:t>
            </a:r>
            <a:r>
              <a:rPr lang="ar-IQ" sz="3600" dirty="0"/>
              <a:t> المراحل </a:t>
            </a:r>
            <a:r>
              <a:rPr lang="ar-IQ" sz="3600" dirty="0" err="1"/>
              <a:t>التربویة</a:t>
            </a:r>
            <a:r>
              <a:rPr lang="ar-IQ" sz="3600" dirty="0"/>
              <a:t> على الإطلاق . </a:t>
            </a:r>
          </a:p>
        </p:txBody>
      </p:sp>
    </p:spTree>
    <p:extLst>
      <p:ext uri="{BB962C8B-B14F-4D97-AF65-F5344CB8AC3E}">
        <p14:creationId xmlns:p14="http://schemas.microsoft.com/office/powerpoint/2010/main" val="421867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  <a:solidFill>
            <a:srgbClr val="FF0066"/>
          </a:solidFill>
        </p:spPr>
        <p:txBody>
          <a:bodyPr/>
          <a:lstStyle/>
          <a:p>
            <a:pPr algn="ctr"/>
            <a:r>
              <a:rPr lang="ar-IQ" dirty="0">
                <a:solidFill>
                  <a:schemeClr val="bg1"/>
                </a:solidFill>
              </a:rPr>
              <a:t>الأساس الاقتصادي للتربية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ar-IQ" sz="3200" dirty="0"/>
              <a:t>مفهوم التنمية : </a:t>
            </a:r>
            <a:r>
              <a:rPr lang="ar-IQ" sz="3200" dirty="0" err="1"/>
              <a:t>التنمیة</a:t>
            </a:r>
            <a:r>
              <a:rPr lang="ar-IQ" sz="3200" dirty="0"/>
              <a:t> </a:t>
            </a:r>
            <a:r>
              <a:rPr lang="ar-IQ" sz="3200" dirty="0" err="1"/>
              <a:t>ھي</a:t>
            </a:r>
            <a:r>
              <a:rPr lang="ar-IQ" sz="3200" dirty="0"/>
              <a:t> </a:t>
            </a:r>
            <a:r>
              <a:rPr lang="ar-IQ" sz="3200" dirty="0" err="1"/>
              <a:t>العملیة</a:t>
            </a:r>
            <a:r>
              <a:rPr lang="ar-IQ" sz="3200" dirty="0"/>
              <a:t> </a:t>
            </a:r>
            <a:r>
              <a:rPr lang="ar-IQ" sz="3200" dirty="0" err="1"/>
              <a:t>المجتمعیة</a:t>
            </a:r>
            <a:r>
              <a:rPr lang="ar-IQ" sz="3200" dirty="0"/>
              <a:t> </a:t>
            </a:r>
            <a:r>
              <a:rPr lang="ar-IQ" sz="3200" dirty="0" err="1"/>
              <a:t>الواعیة</a:t>
            </a:r>
            <a:r>
              <a:rPr lang="ar-IQ" sz="3200" dirty="0"/>
              <a:t> </a:t>
            </a:r>
            <a:r>
              <a:rPr lang="ar-IQ" sz="3200" dirty="0" err="1"/>
              <a:t>المتوجھة</a:t>
            </a:r>
            <a:r>
              <a:rPr lang="ar-IQ" sz="3200" dirty="0"/>
              <a:t> نحو </a:t>
            </a:r>
            <a:r>
              <a:rPr lang="ar-IQ" sz="3200" dirty="0" err="1"/>
              <a:t>إیجاد</a:t>
            </a:r>
            <a:r>
              <a:rPr lang="ar-IQ" sz="3200" dirty="0"/>
              <a:t> تحولات في البناء الاقتصادي الاجتماعي – تكون قادرة على </a:t>
            </a:r>
            <a:r>
              <a:rPr lang="ar-IQ" sz="3200" dirty="0" err="1"/>
              <a:t>تنمیة</a:t>
            </a:r>
            <a:r>
              <a:rPr lang="ar-IQ" sz="3200" dirty="0"/>
              <a:t> طاقة </a:t>
            </a:r>
            <a:r>
              <a:rPr lang="ar-IQ" sz="3200" dirty="0" err="1"/>
              <a:t>إنتاجیة</a:t>
            </a:r>
            <a:r>
              <a:rPr lang="ar-IQ" sz="3200" dirty="0"/>
              <a:t> مدعمة </a:t>
            </a:r>
            <a:r>
              <a:rPr lang="ar-IQ" sz="3200" dirty="0" err="1"/>
              <a:t>ذاتیا</a:t>
            </a:r>
            <a:r>
              <a:rPr lang="ar-IQ" sz="3200" dirty="0"/>
              <a:t> ً تؤدي إلى </a:t>
            </a:r>
            <a:r>
              <a:rPr lang="ar-IQ" sz="3200" dirty="0" err="1"/>
              <a:t>تحقیق</a:t>
            </a:r>
            <a:r>
              <a:rPr lang="ar-IQ" sz="3200" dirty="0"/>
              <a:t> </a:t>
            </a:r>
            <a:r>
              <a:rPr lang="ar-IQ" sz="3200" dirty="0" err="1"/>
              <a:t>زیادة</a:t>
            </a:r>
            <a:r>
              <a:rPr lang="ar-IQ" sz="3200" dirty="0"/>
              <a:t> منظمة في متوسط الدخل </a:t>
            </a:r>
            <a:r>
              <a:rPr lang="ar-IQ" sz="3200" dirty="0" err="1"/>
              <a:t>الحقیقي</a:t>
            </a:r>
            <a:r>
              <a:rPr lang="ar-IQ" sz="3200" dirty="0"/>
              <a:t> للفرد – على المدى المنظور – وفي نفس الوقت تكون </a:t>
            </a:r>
            <a:r>
              <a:rPr lang="ar-IQ" sz="3200" dirty="0" err="1"/>
              <a:t>موجھة</a:t>
            </a:r>
            <a:r>
              <a:rPr lang="ar-IQ" sz="3200" dirty="0"/>
              <a:t> نحو </a:t>
            </a:r>
            <a:r>
              <a:rPr lang="ar-IQ" sz="3200" dirty="0" err="1"/>
              <a:t>تنمیة</a:t>
            </a:r>
            <a:r>
              <a:rPr lang="ar-IQ" sz="3200" dirty="0"/>
              <a:t> علاقات </a:t>
            </a:r>
            <a:r>
              <a:rPr lang="ar-IQ" sz="3200" dirty="0" err="1"/>
              <a:t>اجتماعیة</a:t>
            </a:r>
            <a:r>
              <a:rPr lang="ar-IQ" sz="3200" dirty="0"/>
              <a:t> – </a:t>
            </a:r>
            <a:r>
              <a:rPr lang="ar-IQ" sz="3200" dirty="0" err="1"/>
              <a:t>سیاسیة</a:t>
            </a:r>
            <a:r>
              <a:rPr lang="ar-IQ" sz="3200" dirty="0"/>
              <a:t> تكفل </a:t>
            </a:r>
            <a:r>
              <a:rPr lang="ar-IQ" sz="3200" dirty="0" err="1"/>
              <a:t>زیادة</a:t>
            </a:r>
            <a:r>
              <a:rPr lang="ar-IQ" sz="3200" dirty="0"/>
              <a:t> الارتباط </a:t>
            </a:r>
            <a:r>
              <a:rPr lang="ar-IQ" sz="3200" dirty="0" err="1"/>
              <a:t>بین</a:t>
            </a:r>
            <a:r>
              <a:rPr lang="ar-IQ" sz="3200" dirty="0"/>
              <a:t> المكافأة </a:t>
            </a:r>
            <a:r>
              <a:rPr lang="ar-IQ" sz="3200" dirty="0" err="1"/>
              <a:t>وبین</a:t>
            </a:r>
            <a:r>
              <a:rPr lang="ar-IQ" sz="3200" dirty="0"/>
              <a:t> كل من </a:t>
            </a:r>
            <a:r>
              <a:rPr lang="ar-IQ" sz="3200" dirty="0" err="1"/>
              <a:t>الجھد</a:t>
            </a:r>
            <a:r>
              <a:rPr lang="ar-IQ" sz="3200" dirty="0"/>
              <a:t> </a:t>
            </a:r>
            <a:r>
              <a:rPr lang="ar-IQ" sz="3200" dirty="0" err="1"/>
              <a:t>والإنتاجیة</a:t>
            </a:r>
            <a:r>
              <a:rPr lang="ar-IQ" sz="3200" dirty="0"/>
              <a:t> ، كما </a:t>
            </a:r>
            <a:r>
              <a:rPr lang="ar-IQ" sz="3200" dirty="0" err="1"/>
              <a:t>تستھدف</a:t>
            </a:r>
            <a:r>
              <a:rPr lang="ar-IQ" sz="3200" dirty="0"/>
              <a:t> </a:t>
            </a:r>
            <a:r>
              <a:rPr lang="ar-IQ" sz="3200" dirty="0" err="1"/>
              <a:t>توفیر</a:t>
            </a:r>
            <a:r>
              <a:rPr lang="ar-IQ" sz="3200" dirty="0"/>
              <a:t> الحاجات </a:t>
            </a:r>
            <a:r>
              <a:rPr lang="ar-IQ" sz="3200" dirty="0" err="1"/>
              <a:t>الأساسیة</a:t>
            </a:r>
            <a:r>
              <a:rPr lang="ar-IQ" sz="3200" dirty="0"/>
              <a:t> للفرد وضمان حقه في المشاركة </a:t>
            </a:r>
            <a:r>
              <a:rPr lang="ar-IQ" sz="3200" dirty="0" err="1"/>
              <a:t>وتعمیق</a:t>
            </a:r>
            <a:r>
              <a:rPr lang="ar-IQ" sz="3200" dirty="0"/>
              <a:t> متطلبات أمنه واستمراره في المدى </a:t>
            </a:r>
            <a:r>
              <a:rPr lang="ar-IQ" sz="3200" dirty="0" err="1"/>
              <a:t>الطویل</a:t>
            </a:r>
            <a:r>
              <a:rPr lang="ar-IQ" sz="32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7586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436</TotalTime>
  <Words>443</Words>
  <Application>Microsoft Office PowerPoint</Application>
  <PresentationFormat>عرض على الشاشة (3:4)‏</PresentationFormat>
  <Paragraphs>20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   جامعة البصرة  كلية التربية / القرنة </vt:lpstr>
      <vt:lpstr>المرحلة الأولى</vt:lpstr>
      <vt:lpstr>أُسس التربية</vt:lpstr>
      <vt:lpstr>الأخلاق الإسلامية</vt:lpstr>
      <vt:lpstr>أهمية الأخلاق </vt:lpstr>
      <vt:lpstr>الأخلاق في فلسفة التربية الإسلامية</vt:lpstr>
      <vt:lpstr>التربية الأسرية</vt:lpstr>
      <vt:lpstr>وظيفتا الأسرة الرئيستان</vt:lpstr>
      <vt:lpstr>الأساس الاقتصادي للتربية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المناهج ما بعد النصية –المنهج التفكيكي</dc:title>
  <dc:creator>Lenovo</dc:creator>
  <cp:lastModifiedBy>Maher</cp:lastModifiedBy>
  <cp:revision>53</cp:revision>
  <dcterms:created xsi:type="dcterms:W3CDTF">2020-04-13T20:40:11Z</dcterms:created>
  <dcterms:modified xsi:type="dcterms:W3CDTF">2021-06-22T06:13:43Z</dcterms:modified>
</cp:coreProperties>
</file>